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5792788" cy="2509213"/>
          </a:xfrm>
        </p:spPr>
        <p:txBody>
          <a:bodyPr/>
          <a:lstStyle/>
          <a:p>
            <a:r>
              <a:rPr lang="en-US" dirty="0" smtClean="0"/>
              <a:t>Language families, dialects, and linguistics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43" y="474516"/>
            <a:ext cx="4352761" cy="59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Language families and dialects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70364"/>
            <a:ext cx="6380644" cy="4779818"/>
          </a:xfrm>
        </p:spPr>
        <p:txBody>
          <a:bodyPr>
            <a:normAutofit/>
          </a:bodyPr>
          <a:lstStyle/>
          <a:p>
            <a:r>
              <a:rPr lang="en-US" dirty="0" smtClean="0"/>
              <a:t>A. languages are </a:t>
            </a:r>
            <a:r>
              <a:rPr lang="en-US" u="sng" dirty="0" smtClean="0"/>
              <a:t>the main form of communication for people.</a:t>
            </a:r>
          </a:p>
          <a:p>
            <a:endParaRPr lang="en-US" u="sng" dirty="0" smtClean="0"/>
          </a:p>
          <a:p>
            <a:pPr lvl="1"/>
            <a:r>
              <a:rPr lang="en-US" dirty="0" smtClean="0"/>
              <a:t>1. there are over </a:t>
            </a:r>
            <a:r>
              <a:rPr lang="en-US" u="sng" dirty="0" smtClean="0"/>
              <a:t>6800 distinct languages</a:t>
            </a:r>
          </a:p>
          <a:p>
            <a:pPr lvl="1"/>
            <a:r>
              <a:rPr lang="en-US" dirty="0" smtClean="0"/>
              <a:t>2. about 23 languages </a:t>
            </a:r>
            <a:r>
              <a:rPr lang="en-US" u="sng" dirty="0" smtClean="0"/>
              <a:t>are written down</a:t>
            </a:r>
          </a:p>
          <a:p>
            <a:pPr lvl="1"/>
            <a:r>
              <a:rPr lang="en-US" dirty="0" smtClean="0"/>
              <a:t>3. mandarin </a:t>
            </a:r>
            <a:r>
              <a:rPr lang="en-US" u="sng" dirty="0" smtClean="0"/>
              <a:t>Chinese has the most native speakers</a:t>
            </a:r>
          </a:p>
          <a:p>
            <a:pPr lvl="1"/>
            <a:r>
              <a:rPr lang="en-US" dirty="0" smtClean="0"/>
              <a:t>4. English </a:t>
            </a:r>
            <a:r>
              <a:rPr lang="en-US" u="sng" dirty="0" smtClean="0"/>
              <a:t>is the largest overall spoken language</a:t>
            </a:r>
          </a:p>
          <a:p>
            <a:pPr lvl="1"/>
            <a:endParaRPr lang="en-US" u="sng" dirty="0" smtClean="0"/>
          </a:p>
          <a:p>
            <a:r>
              <a:rPr lang="en-US" dirty="0" smtClean="0"/>
              <a:t>B. many places use </a:t>
            </a:r>
            <a:r>
              <a:rPr lang="en-US" b="1" dirty="0" smtClean="0"/>
              <a:t>creole</a:t>
            </a:r>
            <a:r>
              <a:rPr lang="en-US" dirty="0" smtClean="0"/>
              <a:t> or </a:t>
            </a:r>
            <a:r>
              <a:rPr lang="en-US" b="1" dirty="0" smtClean="0"/>
              <a:t>pidgin</a:t>
            </a:r>
            <a:r>
              <a:rPr lang="en-US" dirty="0" smtClean="0"/>
              <a:t> languages, </a:t>
            </a:r>
            <a:r>
              <a:rPr lang="en-US" u="sng" dirty="0" smtClean="0"/>
              <a:t>2 languages fused together (African, European, or indigenous languages)</a:t>
            </a:r>
          </a:p>
          <a:p>
            <a:endParaRPr lang="en-US" u="sng" dirty="0" smtClean="0"/>
          </a:p>
          <a:p>
            <a:pPr lvl="1"/>
            <a:endParaRPr lang="en-US" u="sng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24" y="2026226"/>
            <a:ext cx="4209640" cy="36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1519"/>
          </a:xfrm>
        </p:spPr>
        <p:txBody>
          <a:bodyPr/>
          <a:lstStyle/>
          <a:p>
            <a:r>
              <a:rPr lang="en-US" dirty="0" smtClean="0"/>
              <a:t>I. Language families and dialects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58636"/>
            <a:ext cx="5507808" cy="4707082"/>
          </a:xfrm>
        </p:spPr>
        <p:txBody>
          <a:bodyPr/>
          <a:lstStyle/>
          <a:p>
            <a:r>
              <a:rPr lang="en-US" dirty="0" smtClean="0"/>
              <a:t>C. languages are “living” and </a:t>
            </a:r>
            <a:r>
              <a:rPr lang="en-US" u="sng" dirty="0" smtClean="0"/>
              <a:t>change over time, then die out ,</a:t>
            </a:r>
            <a:r>
              <a:rPr lang="en-US" u="sng" dirty="0" err="1" smtClean="0"/>
              <a:t>latin</a:t>
            </a:r>
            <a:r>
              <a:rPr lang="en-US" u="sng" dirty="0" smtClean="0"/>
              <a:t> is an example of a dead language</a:t>
            </a:r>
          </a:p>
          <a:p>
            <a:r>
              <a:rPr lang="en-US" dirty="0" smtClean="0"/>
              <a:t>D. scientists classify languages into </a:t>
            </a:r>
            <a:r>
              <a:rPr lang="en-US" b="1" dirty="0" smtClean="0"/>
              <a:t>language families </a:t>
            </a:r>
            <a:r>
              <a:rPr lang="en-US" dirty="0" smtClean="0"/>
              <a:t>or </a:t>
            </a:r>
            <a:r>
              <a:rPr lang="en-US" u="sng" dirty="0" smtClean="0"/>
              <a:t>groups of  related languages</a:t>
            </a:r>
          </a:p>
          <a:p>
            <a:pPr lvl="1"/>
            <a:r>
              <a:rPr lang="en-US" dirty="0" smtClean="0"/>
              <a:t>1. </a:t>
            </a:r>
            <a:r>
              <a:rPr lang="en-US" b="1" dirty="0" smtClean="0"/>
              <a:t>Indo-European</a:t>
            </a:r>
            <a:r>
              <a:rPr lang="en-US" dirty="0" smtClean="0"/>
              <a:t> </a:t>
            </a:r>
            <a:r>
              <a:rPr lang="en-US" u="sng" dirty="0" smtClean="0"/>
              <a:t>languages of India + Europe, largest language family</a:t>
            </a:r>
          </a:p>
          <a:p>
            <a:pPr lvl="1"/>
            <a:r>
              <a:rPr lang="en-US" dirty="0" smtClean="0"/>
              <a:t>2. </a:t>
            </a:r>
            <a:r>
              <a:rPr lang="en-US" b="1" dirty="0" smtClean="0"/>
              <a:t>Sino-Tibetan</a:t>
            </a:r>
            <a:r>
              <a:rPr lang="en-US" dirty="0" smtClean="0"/>
              <a:t> </a:t>
            </a:r>
            <a:r>
              <a:rPr lang="en-US" u="sng" dirty="0" smtClean="0"/>
              <a:t>languages of eastern Asia</a:t>
            </a:r>
          </a:p>
          <a:p>
            <a:pPr lvl="1"/>
            <a:r>
              <a:rPr lang="en-US" dirty="0" smtClean="0"/>
              <a:t>3. </a:t>
            </a:r>
            <a:r>
              <a:rPr lang="en-US" b="1" dirty="0" smtClean="0"/>
              <a:t>bantu </a:t>
            </a:r>
            <a:r>
              <a:rPr lang="en-US" u="sng" dirty="0" smtClean="0"/>
              <a:t>languages of sub-Saharan Africa (Niger </a:t>
            </a:r>
            <a:r>
              <a:rPr lang="en-US" u="sng" dirty="0" err="1" smtClean="0"/>
              <a:t>congo</a:t>
            </a:r>
            <a:r>
              <a:rPr lang="en-US" u="sng" dirty="0" smtClean="0"/>
              <a:t> family)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2" y="1330036"/>
            <a:ext cx="3462870" cy="3012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95" y="4436918"/>
            <a:ext cx="2080979" cy="22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62238"/>
          </a:xfrm>
        </p:spPr>
        <p:txBody>
          <a:bodyPr/>
          <a:lstStyle/>
          <a:p>
            <a:r>
              <a:rPr lang="en-US" dirty="0" smtClean="0"/>
              <a:t>II. Common terms used in connection with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87236"/>
            <a:ext cx="6557290" cy="4842164"/>
          </a:xfrm>
        </p:spPr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b="1" dirty="0" smtClean="0"/>
              <a:t>linguistics</a:t>
            </a:r>
            <a:r>
              <a:rPr lang="en-US" dirty="0" smtClean="0"/>
              <a:t> means </a:t>
            </a:r>
            <a:r>
              <a:rPr lang="en-US" u="sng" dirty="0" smtClean="0"/>
              <a:t>the study of languages</a:t>
            </a:r>
          </a:p>
          <a:p>
            <a:r>
              <a:rPr lang="en-US" dirty="0" smtClean="0"/>
              <a:t>B. linguists believe that </a:t>
            </a:r>
            <a:r>
              <a:rPr lang="en-US" u="sng" dirty="0" smtClean="0"/>
              <a:t>all modern languages are derived from one original language</a:t>
            </a:r>
          </a:p>
          <a:p>
            <a:r>
              <a:rPr lang="en-US" dirty="0" smtClean="0"/>
              <a:t>C. a </a:t>
            </a:r>
            <a:r>
              <a:rPr lang="en-US" b="1" dirty="0" smtClean="0"/>
              <a:t>dialect</a:t>
            </a:r>
            <a:r>
              <a:rPr lang="en-US" dirty="0" smtClean="0"/>
              <a:t> is </a:t>
            </a:r>
            <a:r>
              <a:rPr lang="en-US" u="sng" dirty="0" smtClean="0"/>
              <a:t>a local variation of a language, also sometimes called an accent</a:t>
            </a:r>
          </a:p>
          <a:p>
            <a:r>
              <a:rPr lang="en-US" dirty="0" smtClean="0"/>
              <a:t>D. many languages use </a:t>
            </a:r>
            <a:r>
              <a:rPr lang="en-US" b="1" dirty="0" smtClean="0"/>
              <a:t>ideograms</a:t>
            </a:r>
            <a:r>
              <a:rPr lang="en-US" dirty="0" smtClean="0"/>
              <a:t>, </a:t>
            </a:r>
            <a:r>
              <a:rPr lang="en-US" u="sng" dirty="0" smtClean="0"/>
              <a:t>a symbol or a picture that represents a word or a thought</a:t>
            </a:r>
          </a:p>
          <a:p>
            <a:r>
              <a:rPr lang="en-US" sz="2400" dirty="0" smtClean="0"/>
              <a:t>III. The future of languages.</a:t>
            </a:r>
          </a:p>
          <a:p>
            <a:r>
              <a:rPr lang="en-US" dirty="0" smtClean="0"/>
              <a:t>A. </a:t>
            </a:r>
            <a:r>
              <a:rPr lang="en-US" u="sng" dirty="0" smtClean="0"/>
              <a:t>Linguists believe that 90% of all languages will die out in the next 100 years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89" y="3830955"/>
            <a:ext cx="4442547" cy="2886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50" y="1249637"/>
            <a:ext cx="3303776" cy="2550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5" y="252110"/>
            <a:ext cx="1181328" cy="15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2686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234</TotalTime>
  <Words>248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Language families, dialects, and linguistics</vt:lpstr>
      <vt:lpstr>I. Language families and dialects</vt:lpstr>
      <vt:lpstr>I. Language families and dialects</vt:lpstr>
      <vt:lpstr>II. Common terms used in connection with languages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families, dialects, and linguistics</dc:title>
  <dc:creator>Christopher Bergum</dc:creator>
  <cp:lastModifiedBy>Christopher Bergum</cp:lastModifiedBy>
  <cp:revision>7</cp:revision>
  <dcterms:created xsi:type="dcterms:W3CDTF">2014-04-09T13:35:10Z</dcterms:created>
  <dcterms:modified xsi:type="dcterms:W3CDTF">2014-04-09T18:31:37Z</dcterms:modified>
</cp:coreProperties>
</file>