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1" r:id="rId15"/>
    <p:sldId id="262" r:id="rId16"/>
    <p:sldId id="264" r:id="rId17"/>
    <p:sldId id="269" r:id="rId18"/>
    <p:sldId id="267" r:id="rId19"/>
    <p:sldId id="26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0"/>
    <p:restoredTop sz="94590"/>
  </p:normalViewPr>
  <p:slideViewPr>
    <p:cSldViewPr snapToGrid="0" snapToObjects="1">
      <p:cViewPr varScale="1">
        <p:scale>
          <a:sx n="86" d="100"/>
          <a:sy n="86" d="100"/>
        </p:scale>
        <p:origin x="9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27E0-FEA9-FF43-B3FF-6E5EF7C0304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A1BA6-077A-C24E-9F4F-9FAA2EC69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7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A1BA6-077A-C24E-9F4F-9FAA2EC69F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5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7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7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35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1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00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1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1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8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B821D4-4B39-6946-BEB5-11A38DE0BCEC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CB6070-E6EE-6049-9AC9-B14C771F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Undeveloped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of Natural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Population/Migration Day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82" y="1754591"/>
            <a:ext cx="2874520" cy="191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28" y="1849200"/>
            <a:ext cx="3455892" cy="229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484" y="4147367"/>
            <a:ext cx="4959153" cy="23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314793"/>
            <a:ext cx="7772870" cy="5476407"/>
          </a:xfrm>
        </p:spPr>
        <p:txBody>
          <a:bodyPr>
            <a:normAutofit/>
          </a:bodyPr>
          <a:lstStyle/>
          <a:p>
            <a:r>
              <a:rPr lang="en-US" dirty="0" smtClean="0"/>
              <a:t>Part I A</a:t>
            </a:r>
            <a:r>
              <a:rPr lang="en-US" sz="1700" dirty="0" smtClean="0"/>
              <a:t>. the </a:t>
            </a:r>
            <a:r>
              <a:rPr lang="en-US" sz="1700" b="1" dirty="0" smtClean="0"/>
              <a:t>demographic transition model </a:t>
            </a:r>
            <a:r>
              <a:rPr lang="en-US" sz="1800" b="1" dirty="0" smtClean="0"/>
              <a:t>(DTM) </a:t>
            </a:r>
            <a:r>
              <a:rPr lang="en-US" sz="1700" dirty="0" smtClean="0"/>
              <a:t>explains </a:t>
            </a:r>
            <a:r>
              <a:rPr lang="en-US" sz="1700" u="sng" dirty="0" smtClean="0"/>
              <a:t>the transition from high birth and </a:t>
            </a:r>
            <a:r>
              <a:rPr lang="en-US" sz="1700" u="sng" dirty="0" err="1" smtClean="0"/>
              <a:t>deathrates</a:t>
            </a:r>
            <a:r>
              <a:rPr lang="en-US" sz="1700" u="sng" dirty="0" smtClean="0"/>
              <a:t> to low birth and </a:t>
            </a:r>
            <a:r>
              <a:rPr lang="en-US" sz="1700" u="sng" dirty="0" err="1" smtClean="0"/>
              <a:t>deathrates</a:t>
            </a:r>
            <a:r>
              <a:rPr lang="en-US" sz="1700" u="sng" dirty="0" smtClean="0"/>
              <a:t> as a country develops</a:t>
            </a:r>
          </a:p>
          <a:p>
            <a:endParaRPr lang="en-US" b="1" u="sng" dirty="0" smtClean="0"/>
          </a:p>
          <a:p>
            <a:endParaRPr lang="en-US" b="1" u="sng" dirty="0" smtClean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0" y="1515914"/>
            <a:ext cx="7148452" cy="53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1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526081"/>
            <a:ext cx="7772870" cy="5265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Part II Migration terms</a:t>
            </a:r>
          </a:p>
          <a:p>
            <a:r>
              <a:rPr lang="en-US" dirty="0" smtClean="0"/>
              <a:t>B</a:t>
            </a:r>
            <a:r>
              <a:rPr lang="en-US" dirty="0"/>
              <a:t>. An</a:t>
            </a:r>
            <a:r>
              <a:rPr lang="en-US" b="1" dirty="0"/>
              <a:t> Immigrant </a:t>
            </a:r>
            <a:r>
              <a:rPr lang="en-US" dirty="0"/>
              <a:t>is:</a:t>
            </a:r>
            <a:r>
              <a:rPr lang="en-US" b="1" u="sng" dirty="0"/>
              <a:t> </a:t>
            </a:r>
            <a:r>
              <a:rPr lang="en-US" u="sng" dirty="0"/>
              <a:t>a person who comes to a country to take up permanent residence.</a:t>
            </a:r>
          </a:p>
          <a:p>
            <a:endParaRPr lang="en-US" dirty="0"/>
          </a:p>
          <a:p>
            <a:r>
              <a:rPr lang="en-US" dirty="0"/>
              <a:t>C. an </a:t>
            </a:r>
            <a:r>
              <a:rPr lang="en-US" b="1" dirty="0"/>
              <a:t>Emigrant</a:t>
            </a:r>
            <a:r>
              <a:rPr lang="en-US" dirty="0"/>
              <a:t> is:</a:t>
            </a:r>
            <a:r>
              <a:rPr lang="en-US" b="1" u="sng" dirty="0"/>
              <a:t> </a:t>
            </a:r>
            <a:r>
              <a:rPr lang="en-US" u="sng" dirty="0"/>
              <a:t>A person who exits a country to take up residence elsewhere.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D. typically Emigrants are </a:t>
            </a:r>
            <a:r>
              <a:rPr lang="en-US" u="sng" dirty="0" smtClean="0"/>
              <a:t>leaving countries Lower on the Demographic Transition model and immigrating to countries in higher stages.</a:t>
            </a:r>
          </a:p>
          <a:p>
            <a:endParaRPr lang="en-US" dirty="0" smtClean="0"/>
          </a:p>
          <a:p>
            <a:r>
              <a:rPr lang="en-US" dirty="0" smtClean="0"/>
              <a:t>E. </a:t>
            </a:r>
            <a:r>
              <a:rPr lang="en-US" b="1" dirty="0" smtClean="0"/>
              <a:t>Voluntary Migrant </a:t>
            </a:r>
            <a:r>
              <a:rPr lang="en-US" dirty="0" smtClean="0"/>
              <a:t>is a person </a:t>
            </a:r>
            <a:r>
              <a:rPr lang="en-US" u="sng" dirty="0" smtClean="0"/>
              <a:t>relocating according to personal desires such as: economic reasons/ searching for a better life/ climate/healthcare( most migrants are Voluntary)</a:t>
            </a:r>
            <a:endParaRPr lang="en-US" u="sng" dirty="0"/>
          </a:p>
          <a:p>
            <a:endParaRPr lang="en-US" b="1" u="sng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5430" y="64849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0499" y="694717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76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18"/>
            <a:ext cx="5628965" cy="34242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26" y="3624089"/>
            <a:ext cx="4877374" cy="3233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136" y="3858089"/>
            <a:ext cx="4032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Immigrants at Ellis Island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Immigration Citizenship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6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374755"/>
            <a:ext cx="7772870" cy="54164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Part II Cont’d</a:t>
            </a:r>
          </a:p>
          <a:p>
            <a:r>
              <a:rPr lang="en-US" dirty="0" smtClean="0"/>
              <a:t> F. </a:t>
            </a:r>
            <a:r>
              <a:rPr lang="en-US" b="1" dirty="0" smtClean="0"/>
              <a:t>Forced Migration </a:t>
            </a:r>
            <a:r>
              <a:rPr lang="en-US" u="sng" dirty="0" smtClean="0"/>
              <a:t>Involuntary movement when the migrant has no choice but to relocate.</a:t>
            </a:r>
          </a:p>
          <a:p>
            <a:endParaRPr lang="en-US" u="sng" dirty="0" smtClean="0"/>
          </a:p>
          <a:p>
            <a:pPr lvl="1"/>
            <a:r>
              <a:rPr lang="en-US" dirty="0"/>
              <a:t>1</a:t>
            </a:r>
            <a:r>
              <a:rPr lang="en-US" b="1" dirty="0" smtClean="0"/>
              <a:t>. Internally </a:t>
            </a:r>
            <a:r>
              <a:rPr lang="en-US" b="1" dirty="0"/>
              <a:t>Displaced Person (</a:t>
            </a:r>
            <a:r>
              <a:rPr lang="en-US" b="1" dirty="0" smtClean="0"/>
              <a:t>IDP): </a:t>
            </a:r>
            <a:r>
              <a:rPr lang="en-US" u="sng" dirty="0"/>
              <a:t>someone who is forced to flee his or her home but who remains within their country’s borders</a:t>
            </a:r>
            <a:r>
              <a:rPr lang="en-US" u="sng" dirty="0" smtClean="0"/>
              <a:t>.( Such as: Trail of tears, Hurricane Harvey )</a:t>
            </a:r>
          </a:p>
          <a:p>
            <a:endParaRPr lang="en-US" b="1" u="sng" dirty="0" smtClean="0"/>
          </a:p>
          <a:p>
            <a:pPr lvl="1"/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b="1" dirty="0" smtClean="0"/>
              <a:t>Refugee</a:t>
            </a:r>
            <a:r>
              <a:rPr lang="en-US" b="1" dirty="0"/>
              <a:t>: </a:t>
            </a:r>
            <a:r>
              <a:rPr lang="en-US" u="sng" dirty="0"/>
              <a:t>Someone forced to flee his or her home and leaves their country</a:t>
            </a:r>
            <a:r>
              <a:rPr lang="en-US" u="sng" dirty="0" smtClean="0"/>
              <a:t>. ( Such as: Middle east, Cuban refugee)</a:t>
            </a:r>
          </a:p>
          <a:p>
            <a:endParaRPr lang="en-US" u="sng" dirty="0" smtClean="0"/>
          </a:p>
          <a:p>
            <a:pPr lvl="1"/>
            <a:r>
              <a:rPr lang="en-US" u="sng" dirty="0"/>
              <a:t>3</a:t>
            </a:r>
            <a:r>
              <a:rPr lang="en-US" u="sng" dirty="0" smtClean="0"/>
              <a:t>. </a:t>
            </a:r>
            <a:r>
              <a:rPr lang="en-US" b="1" dirty="0" smtClean="0"/>
              <a:t>Slavery: </a:t>
            </a:r>
            <a:r>
              <a:rPr lang="en-US" u="sng" dirty="0" smtClean="0"/>
              <a:t>when people are forcefully removed from their living circumstance and bought and sold like property.(Such as Colonial Slavery, Forced marriages)</a:t>
            </a:r>
            <a:endParaRPr lang="en-US" u="sng" dirty="0"/>
          </a:p>
          <a:p>
            <a:pPr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569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45" y="908153"/>
            <a:ext cx="4802652" cy="2689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902" y="4079146"/>
            <a:ext cx="5934855" cy="2479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6197" y="2826706"/>
            <a:ext cx="3719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Trail of Tears</a:t>
            </a:r>
          </a:p>
          <a:p>
            <a:endParaRPr lang="en-US" sz="2000" dirty="0"/>
          </a:p>
          <a:p>
            <a:r>
              <a:rPr lang="en-US" sz="2000" dirty="0" smtClean="0"/>
              <a:t>	Hurricane Harvey Houston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72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science of </a:t>
            </a:r>
            <a:r>
              <a:rPr lang="en-US" b="1" dirty="0" smtClean="0"/>
              <a:t>demographics</a:t>
            </a:r>
            <a:r>
              <a:rPr lang="en-US" dirty="0" smtClean="0"/>
              <a:t> is </a:t>
            </a:r>
            <a:r>
              <a:rPr lang="en-US" u="sng" dirty="0" smtClean="0"/>
              <a:t>the study of populations.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term </a:t>
            </a:r>
            <a:r>
              <a:rPr lang="en-US" b="1" dirty="0" smtClean="0"/>
              <a:t>population</a:t>
            </a:r>
            <a:r>
              <a:rPr lang="en-US" dirty="0" smtClean="0"/>
              <a:t> simply means </a:t>
            </a:r>
            <a:r>
              <a:rPr lang="en-US" u="sng" dirty="0" smtClean="0"/>
              <a:t>how many people are there?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Population is not evenly distributed, </a:t>
            </a:r>
            <a:r>
              <a:rPr lang="en-US" u="sng" dirty="0" smtClean="0"/>
              <a:t>people group where there are the most resources.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479685"/>
            <a:ext cx="7772870" cy="5311515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 III Reasons people migrate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G. </a:t>
            </a:r>
            <a:r>
              <a:rPr lang="en-US" b="1" dirty="0" smtClean="0"/>
              <a:t>Push Factors </a:t>
            </a:r>
            <a:r>
              <a:rPr lang="en-US" u="sng" dirty="0" smtClean="0"/>
              <a:t>reasons people leave an area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(such as climate factors, loss of jobs, pollution etc.)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H. </a:t>
            </a:r>
            <a:r>
              <a:rPr lang="en-US" b="1" dirty="0" smtClean="0"/>
              <a:t>Pull Factors </a:t>
            </a:r>
            <a:r>
              <a:rPr lang="en-US" u="sng" dirty="0" smtClean="0"/>
              <a:t>reasons people come to an area (such as education, jobs, climate, culture, politics)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b="1" u="sng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 smtClean="0"/>
              <a:t>Part VI Migrant Locations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I. </a:t>
            </a:r>
            <a:r>
              <a:rPr lang="en-US" b="1" dirty="0" smtClean="0"/>
              <a:t>Rural</a:t>
            </a:r>
            <a:r>
              <a:rPr lang="en-US" u="sng" dirty="0" smtClean="0"/>
              <a:t> area located outside of towns and cities with low population density .</a:t>
            </a: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J</a:t>
            </a:r>
            <a:r>
              <a:rPr lang="en-US" b="1" dirty="0" smtClean="0"/>
              <a:t> Urban </a:t>
            </a:r>
            <a:r>
              <a:rPr lang="en-US" u="sng" dirty="0" smtClean="0"/>
              <a:t>area located within towns and cities with high population density.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/>
              <a:t>K</a:t>
            </a:r>
            <a:r>
              <a:rPr lang="en-US" b="1" dirty="0" smtClean="0"/>
              <a:t>. Urbanization </a:t>
            </a:r>
            <a:r>
              <a:rPr lang="en-US" u="sng" dirty="0" smtClean="0"/>
              <a:t>migration from rural villages to urban cities resulting in large population growth in those cities.</a:t>
            </a:r>
            <a:endParaRPr lang="en-US" u="sng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b="1" u="sng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1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72867"/>
            <a:ext cx="8229600" cy="440040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D. A major statistic is </a:t>
            </a:r>
            <a:r>
              <a:rPr lang="en-US" b="1" dirty="0" smtClean="0"/>
              <a:t>population density </a:t>
            </a:r>
            <a:r>
              <a:rPr lang="en-US" dirty="0" smtClean="0"/>
              <a:t>or the number of </a:t>
            </a:r>
            <a:r>
              <a:rPr lang="en-US" u="sng" dirty="0" smtClean="0"/>
              <a:t>people per square mile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E. The </a:t>
            </a:r>
            <a:r>
              <a:rPr lang="en-US" b="1" dirty="0" smtClean="0"/>
              <a:t>birth and death rates </a:t>
            </a:r>
            <a:r>
              <a:rPr lang="en-US" dirty="0" smtClean="0"/>
              <a:t>are </a:t>
            </a:r>
            <a:r>
              <a:rPr lang="en-US" u="sng" dirty="0" smtClean="0"/>
              <a:t>how many people are born or die per 1000 people.</a:t>
            </a:r>
          </a:p>
          <a:p>
            <a:pPr>
              <a:buNone/>
            </a:pPr>
            <a:r>
              <a:rPr lang="en-US" dirty="0" smtClean="0"/>
              <a:t>F. Whereas, </a:t>
            </a:r>
            <a:r>
              <a:rPr lang="en-US" b="1" dirty="0" smtClean="0"/>
              <a:t>infant mortality rate </a:t>
            </a:r>
            <a:r>
              <a:rPr lang="en-US" dirty="0" smtClean="0"/>
              <a:t>measures </a:t>
            </a:r>
            <a:r>
              <a:rPr lang="en-US" u="sng" dirty="0" smtClean="0"/>
              <a:t>how many babies die before their first birthday per 1000 births.</a:t>
            </a:r>
          </a:p>
          <a:p>
            <a:pPr>
              <a:buNone/>
            </a:pPr>
            <a:r>
              <a:rPr lang="en-US" dirty="0" smtClean="0"/>
              <a:t>G. The </a:t>
            </a:r>
            <a:r>
              <a:rPr lang="en-US" b="1" dirty="0" smtClean="0"/>
              <a:t>rate of natural increase </a:t>
            </a:r>
            <a:r>
              <a:rPr lang="en-US" dirty="0" smtClean="0"/>
              <a:t>is the percentage at which a countries population is increasing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u="sng" dirty="0" smtClean="0"/>
              <a:t>how many more people are born than die)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differences between developed and undeveloped world countries.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b="1" dirty="0" smtClean="0"/>
              <a:t>Developed country </a:t>
            </a:r>
            <a:r>
              <a:rPr lang="en-US" dirty="0" smtClean="0"/>
              <a:t>is </a:t>
            </a:r>
            <a:r>
              <a:rPr lang="en-US" u="sng" dirty="0" smtClean="0"/>
              <a:t>one that has wealth, education, good government, technology, etc.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They generally have </a:t>
            </a:r>
            <a:r>
              <a:rPr lang="en-US" u="sng" dirty="0" smtClean="0"/>
              <a:t>low birth rates and low death rates.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This is because </a:t>
            </a:r>
            <a:r>
              <a:rPr lang="en-US" u="sng" dirty="0" smtClean="0"/>
              <a:t>children are an economic burden.  Also, people tend to live longer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Examples include the </a:t>
            </a:r>
            <a:r>
              <a:rPr lang="en-US" u="sng" dirty="0" smtClean="0"/>
              <a:t>U.S., Canada, Japan, U.K., Australia 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differences between </a:t>
            </a:r>
            <a:r>
              <a:rPr lang="en-US" dirty="0" smtClean="0"/>
              <a:t>developed </a:t>
            </a:r>
            <a:r>
              <a:rPr lang="en-US" dirty="0"/>
              <a:t>and </a:t>
            </a:r>
            <a:r>
              <a:rPr lang="en-US" dirty="0" smtClean="0"/>
              <a:t>undeveloped </a:t>
            </a:r>
            <a:r>
              <a:rPr lang="en-US" dirty="0"/>
              <a:t>world countries.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E. A </a:t>
            </a:r>
            <a:r>
              <a:rPr lang="en-US" b="1" dirty="0" smtClean="0"/>
              <a:t>Undeveloped country </a:t>
            </a:r>
            <a:r>
              <a:rPr lang="en-US" dirty="0" smtClean="0"/>
              <a:t>is </a:t>
            </a:r>
            <a:r>
              <a:rPr lang="en-US" u="sng" dirty="0" smtClean="0"/>
              <a:t>one that lacks wealth, has Little technology, and a lack of standard resources etc.</a:t>
            </a:r>
          </a:p>
          <a:p>
            <a:pPr>
              <a:buNone/>
            </a:pPr>
            <a:r>
              <a:rPr lang="en-US" dirty="0" smtClean="0"/>
              <a:t>F. They generally have </a:t>
            </a:r>
            <a:r>
              <a:rPr lang="en-US" u="sng" dirty="0" smtClean="0"/>
              <a:t>high birth rates and high death rates.</a:t>
            </a:r>
          </a:p>
          <a:p>
            <a:pPr>
              <a:buNone/>
            </a:pPr>
            <a:r>
              <a:rPr lang="en-US" dirty="0" smtClean="0"/>
              <a:t>G. This is because </a:t>
            </a:r>
            <a:r>
              <a:rPr lang="en-US" u="sng" dirty="0" smtClean="0"/>
              <a:t>children are an economic asset and they don’t have the means to keep people alive.</a:t>
            </a:r>
          </a:p>
          <a:p>
            <a:pPr>
              <a:buNone/>
            </a:pPr>
            <a:r>
              <a:rPr lang="en-US" dirty="0" smtClean="0"/>
              <a:t>H. Examples- </a:t>
            </a:r>
            <a:r>
              <a:rPr lang="en-US" u="sng" dirty="0" smtClean="0"/>
              <a:t>most of Africa (Kenya), Haiti, Afghanistan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can not say the word</a:t>
            </a:r>
          </a:p>
          <a:p>
            <a:r>
              <a:rPr lang="en-US" dirty="0" smtClean="0"/>
              <a:t>Raise your hand when you and your partner know the world</a:t>
            </a:r>
          </a:p>
        </p:txBody>
      </p:sp>
    </p:spTree>
    <p:extLst>
      <p:ext uri="{BB962C8B-B14F-4D97-AF65-F5344CB8AC3E}">
        <p14:creationId xmlns:p14="http://schemas.microsoft.com/office/powerpoint/2010/main" val="52210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1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Developed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228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610</TotalTime>
  <Words>642</Words>
  <Application>Microsoft Macintosh PowerPoint</Application>
  <PresentationFormat>On-screen Show (4:3)</PresentationFormat>
  <Paragraphs>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Tw Cen MT</vt:lpstr>
      <vt:lpstr>Arial</vt:lpstr>
      <vt:lpstr>Droplet</vt:lpstr>
      <vt:lpstr>Population Notes</vt:lpstr>
      <vt:lpstr>Population</vt:lpstr>
      <vt:lpstr>PowerPoint Presentation</vt:lpstr>
      <vt:lpstr>The differences between developed and undeveloped world countries.</vt:lpstr>
      <vt:lpstr>The differences between developed and undeveloped world countries.</vt:lpstr>
      <vt:lpstr>Rules </vt:lpstr>
      <vt:lpstr>Demography</vt:lpstr>
      <vt:lpstr>Death Rate</vt:lpstr>
      <vt:lpstr>Developed country</vt:lpstr>
      <vt:lpstr>Switch </vt:lpstr>
      <vt:lpstr>Birth Rates</vt:lpstr>
      <vt:lpstr>Undeveloped country</vt:lpstr>
      <vt:lpstr>Rate of Natural increase</vt:lpstr>
      <vt:lpstr>Population/Migration 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</dc:title>
  <dc:creator>Amy.Dimick</dc:creator>
  <cp:lastModifiedBy>Microsoft Office User</cp:lastModifiedBy>
  <cp:revision>21</cp:revision>
  <dcterms:created xsi:type="dcterms:W3CDTF">2013-01-03T00:23:48Z</dcterms:created>
  <dcterms:modified xsi:type="dcterms:W3CDTF">2017-11-29T16:01:53Z</dcterms:modified>
</cp:coreProperties>
</file>