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0"/>
  </p:normalViewPr>
  <p:slideViewPr>
    <p:cSldViewPr snapToGrid="0" snapToObjects="1">
      <p:cViewPr varScale="1">
        <p:scale>
          <a:sx n="88" d="100"/>
          <a:sy n="88" d="100"/>
        </p:scale>
        <p:origin x="9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BC802D1-C249-F548-9EAB-4C94BC779BFF}" type="datetimeFigureOut">
              <a:rPr lang="en-US" smtClean="0"/>
              <a:pPr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97A1155-AB36-E547-A8E2-C433ECDD1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Five Themes of Geography-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</a:t>
            </a:r>
            <a:r>
              <a:rPr lang="en-US" dirty="0" smtClean="0"/>
              <a:t>s. </a:t>
            </a:r>
            <a:r>
              <a:rPr lang="en-US" smtClean="0"/>
              <a:t>Helquist</a:t>
            </a:r>
            <a:endParaRPr lang="en-US" dirty="0"/>
          </a:p>
        </p:txBody>
      </p:sp>
      <p:pic>
        <p:nvPicPr>
          <p:cNvPr id="4" name="Picture 3" descr="1770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311" y="5156341"/>
            <a:ext cx="2195689" cy="1701659"/>
          </a:xfrm>
          <a:prstGeom prst="rect">
            <a:avLst/>
          </a:prstGeom>
        </p:spPr>
      </p:pic>
      <p:pic>
        <p:nvPicPr>
          <p:cNvPr id="5" name="Picture 4" descr="article_image.ph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33" y="0"/>
            <a:ext cx="5037667" cy="3542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 for your test: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Region</a:t>
            </a:r>
          </a:p>
          <a:p>
            <a:r>
              <a:rPr lang="en-US" dirty="0" smtClean="0"/>
              <a:t>- Formal Region</a:t>
            </a:r>
          </a:p>
          <a:p>
            <a:r>
              <a:rPr lang="en-US" dirty="0" smtClean="0"/>
              <a:t>- Functional Region</a:t>
            </a:r>
            <a:endParaRPr lang="en-US" dirty="0"/>
          </a:p>
        </p:txBody>
      </p:sp>
      <p:pic>
        <p:nvPicPr>
          <p:cNvPr id="4" name="Picture 3" descr="geography-terms-flashcard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3508">
            <a:off x="4630906" y="2659968"/>
            <a:ext cx="2915758" cy="2423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 for the test: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 functional region differ from a formal region?</a:t>
            </a:r>
          </a:p>
          <a:p>
            <a:r>
              <a:rPr lang="en-US" dirty="0" smtClean="0"/>
              <a:t>How is the theme of region helpful to us?</a:t>
            </a:r>
          </a:p>
          <a:p>
            <a:r>
              <a:rPr lang="en-US" dirty="0" smtClean="0"/>
              <a:t>What regions could the United States, Utah, and Herriman be part of?</a:t>
            </a:r>
          </a:p>
          <a:p>
            <a:endParaRPr lang="en-US" dirty="0"/>
          </a:p>
        </p:txBody>
      </p:sp>
      <p:pic>
        <p:nvPicPr>
          <p:cNvPr id="4" name="Picture 3" descr="3497344-question-mark-on-a-fire-lik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341" y="4242088"/>
            <a:ext cx="2018650" cy="2018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Fifth Theme of Geography-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37048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A.  The theme </a:t>
            </a:r>
            <a:r>
              <a:rPr lang="en-US" b="1" dirty="0" smtClean="0"/>
              <a:t>region </a:t>
            </a:r>
            <a:r>
              <a:rPr lang="en-US" dirty="0" smtClean="0"/>
              <a:t>answers the question, </a:t>
            </a:r>
            <a:r>
              <a:rPr lang="en-US" u="sng" dirty="0" smtClean="0"/>
              <a:t>“how is this place similar and different from other places?”</a:t>
            </a:r>
            <a:endParaRPr lang="en-US" dirty="0" smtClean="0"/>
          </a:p>
          <a:p>
            <a:r>
              <a:rPr lang="en-US" dirty="0" smtClean="0"/>
              <a:t>B.  One of the two main types of regions are </a:t>
            </a:r>
            <a:r>
              <a:rPr lang="en-US" b="1" dirty="0" smtClean="0"/>
              <a:t>formal regions</a:t>
            </a:r>
            <a:r>
              <a:rPr lang="en-US" dirty="0" smtClean="0"/>
              <a:t>, </a:t>
            </a:r>
            <a:r>
              <a:rPr lang="en-US" u="sng" dirty="0" smtClean="0"/>
              <a:t>an area that shares a common characteristic.</a:t>
            </a:r>
          </a:p>
          <a:p>
            <a:pPr lvl="1"/>
            <a:r>
              <a:rPr lang="en-US" dirty="0" smtClean="0"/>
              <a:t>1.  Examples include the </a:t>
            </a:r>
            <a:r>
              <a:rPr lang="en-US" i="1" dirty="0" smtClean="0"/>
              <a:t>Midwest, </a:t>
            </a:r>
            <a:r>
              <a:rPr lang="en-US" u="sng" dirty="0" smtClean="0"/>
              <a:t>for farming.</a:t>
            </a:r>
          </a:p>
          <a:p>
            <a:pPr lvl="1"/>
            <a:r>
              <a:rPr lang="en-US" dirty="0" smtClean="0"/>
              <a:t>2.  The </a:t>
            </a:r>
            <a:r>
              <a:rPr lang="en-US" i="1" dirty="0" smtClean="0"/>
              <a:t>Middle East, </a:t>
            </a:r>
            <a:r>
              <a:rPr lang="en-US" u="sng" dirty="0" smtClean="0"/>
              <a:t>Muslim religion.</a:t>
            </a:r>
          </a:p>
          <a:p>
            <a:pPr lvl="1"/>
            <a:r>
              <a:rPr lang="en-US" dirty="0" smtClean="0"/>
              <a:t>3.  The islands of </a:t>
            </a:r>
            <a:r>
              <a:rPr lang="en-US" i="1" dirty="0" smtClean="0"/>
              <a:t>Polynesia, </a:t>
            </a:r>
            <a:r>
              <a:rPr lang="en-US" u="sng" dirty="0" smtClean="0"/>
              <a:t>common culture.</a:t>
            </a:r>
          </a:p>
          <a:p>
            <a:pPr lvl="1"/>
            <a:r>
              <a:rPr lang="en-US" dirty="0" smtClean="0"/>
              <a:t>4.  </a:t>
            </a:r>
            <a:r>
              <a:rPr lang="en-US" b="1" dirty="0" smtClean="0"/>
              <a:t>Formal regions </a:t>
            </a:r>
            <a:r>
              <a:rPr lang="en-US" dirty="0" smtClean="0"/>
              <a:t>can be based on </a:t>
            </a:r>
            <a:r>
              <a:rPr lang="en-US" u="sng" dirty="0" smtClean="0"/>
              <a:t>physical features, cultural features, common resources etc.</a:t>
            </a:r>
            <a:endParaRPr lang="en-US" u="sng" dirty="0"/>
          </a:p>
        </p:txBody>
      </p:sp>
      <p:pic>
        <p:nvPicPr>
          <p:cNvPr id="4" name="Picture 3" descr="440px-Great_Lakes_Snowbelt_EPA_f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3473">
            <a:off x="-70984" y="5281025"/>
            <a:ext cx="2020911" cy="1607543"/>
          </a:xfrm>
          <a:prstGeom prst="rect">
            <a:avLst/>
          </a:prstGeom>
        </p:spPr>
      </p:pic>
      <p:pic>
        <p:nvPicPr>
          <p:cNvPr id="5" name="Picture 4" descr="usa_bible_be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5658">
            <a:off x="6470706" y="5012779"/>
            <a:ext cx="2952362" cy="1820340"/>
          </a:xfrm>
          <a:prstGeom prst="rect">
            <a:avLst/>
          </a:prstGeom>
        </p:spPr>
      </p:pic>
      <p:pic>
        <p:nvPicPr>
          <p:cNvPr id="6" name="Picture 5" descr="FarmResource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5255985"/>
            <a:ext cx="2017889" cy="160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ootballstates.gif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-8101" b="-810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Fifth Theme of Geography-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4130568" cy="4158018"/>
          </a:xfrm>
        </p:spPr>
        <p:txBody>
          <a:bodyPr>
            <a:normAutofit/>
          </a:bodyPr>
          <a:lstStyle/>
          <a:p>
            <a:r>
              <a:rPr lang="en-US" dirty="0" smtClean="0"/>
              <a:t>C.  The other type </a:t>
            </a:r>
            <a:r>
              <a:rPr lang="en-US" b="1" dirty="0" smtClean="0"/>
              <a:t>functional regions</a:t>
            </a:r>
            <a:r>
              <a:rPr lang="en-US" dirty="0" smtClean="0"/>
              <a:t>, </a:t>
            </a:r>
            <a:r>
              <a:rPr lang="en-US" u="sng" dirty="0" smtClean="0"/>
              <a:t>an area with a central or hub city with the outlying areas which depend on it.</a:t>
            </a:r>
          </a:p>
          <a:p>
            <a:pPr lvl="1"/>
            <a:r>
              <a:rPr lang="en-US" sz="1800" dirty="0" smtClean="0"/>
              <a:t>1.  Examples might include the </a:t>
            </a:r>
            <a:r>
              <a:rPr lang="en-US" sz="1800" i="1" dirty="0" smtClean="0"/>
              <a:t>Wasatch Front </a:t>
            </a:r>
            <a:r>
              <a:rPr lang="en-US" sz="1800" u="sng" dirty="0" smtClean="0"/>
              <a:t>for recreation, mining, lumber etc.</a:t>
            </a:r>
          </a:p>
          <a:p>
            <a:pPr lvl="1"/>
            <a:r>
              <a:rPr lang="en-US" sz="1800" dirty="0" smtClean="0"/>
              <a:t>2.  The </a:t>
            </a:r>
            <a:r>
              <a:rPr lang="en-US" sz="1800" i="1" dirty="0" smtClean="0"/>
              <a:t>Ruhr Valley </a:t>
            </a:r>
            <a:r>
              <a:rPr lang="en-US" sz="1800" dirty="0" smtClean="0"/>
              <a:t>in Germany </a:t>
            </a:r>
            <a:r>
              <a:rPr lang="en-US" sz="1800" u="sng" dirty="0" smtClean="0"/>
              <a:t>for the economic center of Germany.</a:t>
            </a:r>
            <a:endParaRPr lang="en-US" sz="1800" i="1" u="sng" dirty="0" smtClean="0"/>
          </a:p>
          <a:p>
            <a:pPr lvl="1">
              <a:buNone/>
            </a:pPr>
            <a:r>
              <a:rPr lang="en-US" sz="1800" dirty="0" smtClean="0"/>
              <a:t>D.  People create </a:t>
            </a:r>
            <a:r>
              <a:rPr lang="en-US" sz="1800" b="1" dirty="0" smtClean="0"/>
              <a:t>regions </a:t>
            </a:r>
            <a:r>
              <a:rPr lang="en-US" sz="1800" dirty="0" smtClean="0"/>
              <a:t>to help organize their world, </a:t>
            </a:r>
            <a:r>
              <a:rPr lang="en-US" sz="1800" u="sng" dirty="0" smtClean="0"/>
              <a:t>they can be as small as a neighborhood or cover thousands of miles.</a:t>
            </a:r>
          </a:p>
        </p:txBody>
      </p:sp>
      <p:pic>
        <p:nvPicPr>
          <p:cNvPr id="12" name="Picture Placeholder 11" descr="FT3_094_1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-31772" r="-31772"/>
          <a:stretch>
            <a:fillRect/>
          </a:stretch>
        </p:blipFill>
        <p:spPr/>
      </p:pic>
      <p:pic>
        <p:nvPicPr>
          <p:cNvPr id="13" name="Picture 12" descr="01_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343" y="817715"/>
            <a:ext cx="1488657" cy="14125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37</TotalTime>
  <Words>253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Goudy Old Style</vt:lpstr>
      <vt:lpstr>Impact</vt:lpstr>
      <vt:lpstr>Rockwell</vt:lpstr>
      <vt:lpstr>Arial</vt:lpstr>
      <vt:lpstr>Inkwell</vt:lpstr>
      <vt:lpstr>The Five Themes of Geography- Region</vt:lpstr>
      <vt:lpstr>Terms to know for your test:</vt:lpstr>
      <vt:lpstr>Questions to answer for the test:</vt:lpstr>
      <vt:lpstr>I. The Fifth Theme of Geography- Region</vt:lpstr>
      <vt:lpstr>I. The Fifth Theme of Geography- Region</vt:lpstr>
    </vt:vector>
  </TitlesOfParts>
  <Company>Fort Herriman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Themes of Geography- Region</dc:title>
  <dc:creator>Chris Bergum</dc:creator>
  <cp:lastModifiedBy>Microsoft Office User</cp:lastModifiedBy>
  <cp:revision>3</cp:revision>
  <dcterms:created xsi:type="dcterms:W3CDTF">2011-08-31T20:36:51Z</dcterms:created>
  <dcterms:modified xsi:type="dcterms:W3CDTF">2017-06-21T19:31:33Z</dcterms:modified>
</cp:coreProperties>
</file>